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42" r:id="rId5"/>
    <p:sldId id="351" r:id="rId6"/>
    <p:sldId id="349" r:id="rId7"/>
    <p:sldId id="354" r:id="rId8"/>
    <p:sldId id="355" r:id="rId9"/>
    <p:sldId id="353" r:id="rId1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96" d="100"/>
          <a:sy n="96" d="100"/>
        </p:scale>
        <p:origin x="68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Gibson" userId="c392f04a823fc96c" providerId="LiveId" clId="{AEED4190-900E-4A26-9CA7-98225C2391A5}"/>
    <pc:docChg chg="modSld">
      <pc:chgData name="Karen Gibson" userId="c392f04a823fc96c" providerId="LiveId" clId="{AEED4190-900E-4A26-9CA7-98225C2391A5}" dt="2023-02-16T22:03:46.856" v="1" actId="20577"/>
      <pc:docMkLst>
        <pc:docMk/>
      </pc:docMkLst>
      <pc:sldChg chg="modSp mod">
        <pc:chgData name="Karen Gibson" userId="c392f04a823fc96c" providerId="LiveId" clId="{AEED4190-900E-4A26-9CA7-98225C2391A5}" dt="2023-02-16T22:03:46.856" v="1" actId="20577"/>
        <pc:sldMkLst>
          <pc:docMk/>
          <pc:sldMk cId="2249031310" sldId="351"/>
        </pc:sldMkLst>
        <pc:spChg chg="mod">
          <ac:chgData name="Karen Gibson" userId="c392f04a823fc96c" providerId="LiveId" clId="{AEED4190-900E-4A26-9CA7-98225C2391A5}" dt="2023-02-16T22:03:46.856" v="1" actId="20577"/>
          <ac:spMkLst>
            <pc:docMk/>
            <pc:sldMk cId="2249031310" sldId="351"/>
            <ac:spMk id="6" creationId="{83EFB109-C160-52E8-401E-080A2C374E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16/02/2023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5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7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AVOIDING BIAS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 MACHINE</a:t>
            </a:r>
          </a:p>
          <a:p>
            <a:pPr rtl="0"/>
            <a:r>
              <a:rPr lang="en-GB" dirty="0"/>
              <a:t>LEARNING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Karen Gibson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671214"/>
            <a:ext cx="6888665" cy="549845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decisions made by a humans and embedded into code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EFB109-C160-52E8-401E-080A2C374E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Algorithms are not always scientific fact!</a:t>
            </a:r>
          </a:p>
          <a:p>
            <a:r>
              <a:rPr lang="en-GB" dirty="0"/>
              <a:t>Often they </a:t>
            </a:r>
            <a:r>
              <a:rPr lang="en-GB"/>
              <a:t>are: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589486-3E13-A03B-CC4F-99C312CF4D70}"/>
              </a:ext>
            </a:extLst>
          </p:cNvPr>
          <p:cNvSpPr txBox="1">
            <a:spLocks/>
          </p:cNvSpPr>
          <p:nvPr/>
        </p:nvSpPr>
        <p:spPr>
          <a:xfrm>
            <a:off x="952737" y="4797408"/>
            <a:ext cx="6888665" cy="1164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conscious or unconscious bias of the person who made the algorithm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biases of the historical data that was used to help the person create the algorithm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BB90C3-C011-8258-7FE9-B8A243C77229}"/>
              </a:ext>
            </a:extLst>
          </p:cNvPr>
          <p:cNvSpPr txBox="1">
            <a:spLocks/>
          </p:cNvSpPr>
          <p:nvPr/>
        </p:nvSpPr>
        <p:spPr>
          <a:xfrm>
            <a:off x="1025624" y="4167809"/>
            <a:ext cx="6888665" cy="741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…and this means that they could contain: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Disaggregating data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9074" y="5435197"/>
            <a:ext cx="6385877" cy="365125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i="1" dirty="0"/>
              <a:t>Source: </a:t>
            </a:r>
          </a:p>
          <a:p>
            <a:r>
              <a:rPr lang="en-GB" b="0" i="1" dirty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Respiratory personal protective equipment for healthcare workers: impact of sex differences on respirator fit test results,</a:t>
            </a:r>
          </a:p>
          <a:p>
            <a:r>
              <a:rPr lang="en-GB" b="0" i="1" dirty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British Journal of Anaesthesia:</a:t>
            </a:r>
          </a:p>
          <a:p>
            <a:r>
              <a:rPr lang="en-GB" b="0" i="1" dirty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https://www.bjanaesthesia.org/article/S0007-0912(20)30851-5/fulltext#%20</a:t>
            </a:r>
          </a:p>
          <a:p>
            <a:pPr rtl="0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C398A2E-BBCA-672C-B211-7F5E269C5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9" r="13293" b="6921"/>
          <a:stretch/>
        </p:blipFill>
        <p:spPr>
          <a:xfrm>
            <a:off x="4979073" y="1802296"/>
            <a:ext cx="6385877" cy="3207026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1E28474-A708-5A66-E646-F880201FB004}"/>
              </a:ext>
            </a:extLst>
          </p:cNvPr>
          <p:cNvSpPr txBox="1">
            <a:spLocks/>
          </p:cNvSpPr>
          <p:nvPr/>
        </p:nvSpPr>
        <p:spPr>
          <a:xfrm>
            <a:off x="458412" y="1802296"/>
            <a:ext cx="3888301" cy="96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One size ‘fits all’ PPE: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A255CC9-7801-FDB5-54F4-A5F5B499F729}"/>
              </a:ext>
            </a:extLst>
          </p:cNvPr>
          <p:cNvSpPr txBox="1">
            <a:spLocks/>
          </p:cNvSpPr>
          <p:nvPr/>
        </p:nvSpPr>
        <p:spPr>
          <a:xfrm>
            <a:off x="458412" y="2511408"/>
            <a:ext cx="3888301" cy="1397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</a:rPr>
              <a:t>Total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fail rate: 16.3%</a:t>
            </a:r>
          </a:p>
          <a:p>
            <a:pPr>
              <a:lnSpc>
                <a:spcPct val="107000"/>
              </a:lnSpc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Female use fail rate: 18.2%</a:t>
            </a:r>
          </a:p>
          <a:p>
            <a:pPr>
              <a:lnSpc>
                <a:spcPct val="107000"/>
              </a:lnSpc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Male use fail rate: 9.7%</a:t>
            </a:r>
          </a:p>
          <a:p>
            <a:pPr marL="0" indent="0">
              <a:lnSpc>
                <a:spcPct val="107000"/>
              </a:lnSpc>
              <a:buNone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370DB96-DAB3-9E79-BE32-DD8177457C2B}"/>
              </a:ext>
            </a:extLst>
          </p:cNvPr>
          <p:cNvSpPr txBox="1">
            <a:spLocks/>
          </p:cNvSpPr>
          <p:nvPr/>
        </p:nvSpPr>
        <p:spPr>
          <a:xfrm>
            <a:off x="524673" y="4877104"/>
            <a:ext cx="3888301" cy="96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Disaggregating our data tells a more equitable story.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65" y="1077781"/>
            <a:ext cx="6910627" cy="1164882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Ethical challenges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EFB109-C160-52E8-401E-080A2C374E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7641" y="2282531"/>
            <a:ext cx="6888665" cy="564028"/>
          </a:xfrm>
        </p:spPr>
        <p:txBody>
          <a:bodyPr/>
          <a:lstStyle/>
          <a:p>
            <a:r>
              <a:rPr lang="en-GB" sz="2800" dirty="0"/>
              <a:t>with disaggregated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589486-3E13-A03B-CC4F-99C312CF4D70}"/>
              </a:ext>
            </a:extLst>
          </p:cNvPr>
          <p:cNvSpPr txBox="1">
            <a:spLocks/>
          </p:cNvSpPr>
          <p:nvPr/>
        </p:nvSpPr>
        <p:spPr>
          <a:xfrm>
            <a:off x="363015" y="3125777"/>
            <a:ext cx="6888665" cy="1164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first consider whether it is necessary for the particular findings of your data set:	</a:t>
            </a:r>
          </a:p>
          <a:p>
            <a:pPr lvl="1"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what are you trying to achieve?</a:t>
            </a:r>
          </a:p>
          <a:p>
            <a:pPr lvl="1"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it possible without data disaggregation?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if is also essential ensure that disaggregated data is used for ethically sound reasons, and not to further marginalise a subset of society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11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65" y="1077781"/>
            <a:ext cx="6910627" cy="1164882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Approaches to </a:t>
            </a:r>
            <a:br>
              <a:rPr lang="en-GB" dirty="0"/>
            </a:br>
            <a:r>
              <a:rPr lang="en-GB" dirty="0"/>
              <a:t>these challenges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589486-3E13-A03B-CC4F-99C312CF4D70}"/>
              </a:ext>
            </a:extLst>
          </p:cNvPr>
          <p:cNvSpPr txBox="1">
            <a:spLocks/>
          </p:cNvSpPr>
          <p:nvPr/>
        </p:nvSpPr>
        <p:spPr>
          <a:xfrm>
            <a:off x="363015" y="3125777"/>
            <a:ext cx="6888665" cy="11648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Build the algorithm with a training set that is representative of the population being analysed</a:t>
            </a:r>
          </a:p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Create a set of benchmark criteria</a:t>
            </a:r>
          </a:p>
          <a:p>
            <a:pPr>
              <a:lnSpc>
                <a:spcPct val="107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Explain how an audit should check from data bias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F099C-2DC2-1D28-C879-59157CEE12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7127" y="2543761"/>
            <a:ext cx="6888665" cy="961087"/>
          </a:xfrm>
        </p:spPr>
        <p:txBody>
          <a:bodyPr/>
          <a:lstStyle/>
          <a:p>
            <a:r>
              <a:rPr lang="en-GB" dirty="0"/>
              <a:t>Define appropriate standards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86B3444-394C-9C47-978C-E251E3E31E21}"/>
              </a:ext>
            </a:extLst>
          </p:cNvPr>
          <p:cNvSpPr txBox="1">
            <a:spLocks/>
          </p:cNvSpPr>
          <p:nvPr/>
        </p:nvSpPr>
        <p:spPr>
          <a:xfrm>
            <a:off x="307829" y="5265111"/>
            <a:ext cx="6888665" cy="961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Audit and improve based on outcomes</a:t>
            </a:r>
          </a:p>
        </p:txBody>
      </p:sp>
    </p:spTree>
    <p:extLst>
      <p:ext uri="{BB962C8B-B14F-4D97-AF65-F5344CB8AC3E}">
        <p14:creationId xmlns:p14="http://schemas.microsoft.com/office/powerpoint/2010/main" val="48843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221928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8BFDA-3411-837F-D2C2-DBC90277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35" y="1533319"/>
            <a:ext cx="6984931" cy="46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tf11936837_win32</Template>
  <TotalTime>148</TotalTime>
  <Words>260</Words>
  <Application>Microsoft Office PowerPoint</Application>
  <PresentationFormat>Widescreen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helvetica</vt:lpstr>
      <vt:lpstr>Segoe UI</vt:lpstr>
      <vt:lpstr>Office Theme</vt:lpstr>
      <vt:lpstr>AVOIDING BIAS</vt:lpstr>
      <vt:lpstr>Overview</vt:lpstr>
      <vt:lpstr>Disaggregating data</vt:lpstr>
      <vt:lpstr>Ethical challenges</vt:lpstr>
      <vt:lpstr>Approaches to  these challenges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AVOIDING BIAS</dc:title>
  <dc:creator>Karen Gibson</dc:creator>
  <cp:lastModifiedBy>Karen Gibson</cp:lastModifiedBy>
  <cp:revision>1</cp:revision>
  <dcterms:created xsi:type="dcterms:W3CDTF">2023-02-16T19:32:19Z</dcterms:created>
  <dcterms:modified xsi:type="dcterms:W3CDTF">2023-02-16T22:03:48Z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